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</p:sldIdLst>
  <p:sldSz cx="25199975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vertBarState="minimized" horzBarState="maximized">
    <p:restoredLeft sz="11748" autoAdjust="0"/>
    <p:restoredTop sz="94660"/>
  </p:normalViewPr>
  <p:slideViewPr>
    <p:cSldViewPr snapToGrid="0">
      <p:cViewPr>
        <p:scale>
          <a:sx n="30" d="100"/>
          <a:sy n="30" d="100"/>
        </p:scale>
        <p:origin x="776" y="-8640"/>
      </p:cViewPr>
      <p:guideLst>
        <p:guide orient="horz" pos="11336"/>
        <p:guide pos="79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slide" Target="slides/slide1.xml"  /><Relationship Id="rId3" Type="http://schemas.openxmlformats.org/officeDocument/2006/relationships/presProps" Target="presProps.xml"  /><Relationship Id="rId4" Type="http://schemas.openxmlformats.org/officeDocument/2006/relationships/viewProps" Target="viewProps.xml"  /><Relationship Id="rId5" Type="http://schemas.openxmlformats.org/officeDocument/2006/relationships/theme" Target="theme/theme1.xml"  /><Relationship Id="rId6" Type="http://schemas.openxmlformats.org/officeDocument/2006/relationships/tableStyles" Target="tableStyle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98" y="5891626"/>
            <a:ext cx="21419979" cy="12533242"/>
          </a:xfrm>
        </p:spPr>
        <p:txBody>
          <a:bodyPr anchor="b"/>
          <a:lstStyle>
            <a:lvl1pPr algn="ctr">
              <a:defRPr sz="1653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18908198"/>
            <a:ext cx="18899981" cy="8691601"/>
          </a:xfrm>
        </p:spPr>
        <p:txBody>
          <a:bodyPr/>
          <a:lstStyle>
            <a:lvl1pPr marL="0" indent="0" algn="ctr">
              <a:buNone/>
              <a:defRPr sz="6614"/>
            </a:lvl1pPr>
            <a:lvl2pPr marL="1259997" indent="0" algn="ctr">
              <a:buNone/>
              <a:defRPr sz="5512"/>
            </a:lvl2pPr>
            <a:lvl3pPr marL="2519995" indent="0" algn="ctr">
              <a:buNone/>
              <a:defRPr sz="4961"/>
            </a:lvl3pPr>
            <a:lvl4pPr marL="3779992" indent="0" algn="ctr">
              <a:buNone/>
              <a:defRPr sz="4409"/>
            </a:lvl4pPr>
            <a:lvl5pPr marL="5039990" indent="0" algn="ctr">
              <a:buNone/>
              <a:defRPr sz="4409"/>
            </a:lvl5pPr>
            <a:lvl6pPr marL="6299987" indent="0" algn="ctr">
              <a:buNone/>
              <a:defRPr sz="4409"/>
            </a:lvl6pPr>
            <a:lvl7pPr marL="7559985" indent="0" algn="ctr">
              <a:buNone/>
              <a:defRPr sz="4409"/>
            </a:lvl7pPr>
            <a:lvl8pPr marL="8819982" indent="0" algn="ctr">
              <a:buNone/>
              <a:defRPr sz="4409"/>
            </a:lvl8pPr>
            <a:lvl9pPr marL="10079980" indent="0" algn="ctr">
              <a:buNone/>
              <a:defRPr sz="440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46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46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3" y="1916653"/>
            <a:ext cx="5433745" cy="3050811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500" y="1916653"/>
            <a:ext cx="15986234" cy="3050811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29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00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5" y="8974945"/>
            <a:ext cx="21734978" cy="14974888"/>
          </a:xfrm>
        </p:spPr>
        <p:txBody>
          <a:bodyPr anchor="b"/>
          <a:lstStyle>
            <a:lvl1pPr>
              <a:defRPr sz="1653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5" y="24091502"/>
            <a:ext cx="21734978" cy="7874940"/>
          </a:xfrm>
        </p:spPr>
        <p:txBody>
          <a:bodyPr/>
          <a:lstStyle>
            <a:lvl1pPr marL="0" indent="0">
              <a:buNone/>
              <a:defRPr sz="6614">
                <a:solidFill>
                  <a:schemeClr val="tx1"/>
                </a:solidFill>
              </a:defRPr>
            </a:lvl1pPr>
            <a:lvl2pPr marL="1259997" indent="0">
              <a:buNone/>
              <a:defRPr sz="5512">
                <a:solidFill>
                  <a:schemeClr val="tx1">
                    <a:tint val="75000"/>
                  </a:schemeClr>
                </a:solidFill>
              </a:defRPr>
            </a:lvl2pPr>
            <a:lvl3pPr marL="2519995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3pPr>
            <a:lvl4pPr marL="377999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4pPr>
            <a:lvl5pPr marL="503999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5pPr>
            <a:lvl6pPr marL="6299987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6pPr>
            <a:lvl7pPr marL="7559985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7pPr>
            <a:lvl8pPr marL="881998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8pPr>
            <a:lvl9pPr marL="1007998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74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9583264"/>
            <a:ext cx="10709989" cy="228415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9583264"/>
            <a:ext cx="10709989" cy="228415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83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1916661"/>
            <a:ext cx="21734978" cy="695828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3" y="8824938"/>
            <a:ext cx="10660769" cy="4324966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3" y="13149904"/>
            <a:ext cx="10660769" cy="193415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9" y="8824938"/>
            <a:ext cx="10713272" cy="4324966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9" y="13149904"/>
            <a:ext cx="10713272" cy="193415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85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82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818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399982"/>
            <a:ext cx="8127648" cy="839993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5183304"/>
            <a:ext cx="12757487" cy="25583147"/>
          </a:xfrm>
        </p:spPr>
        <p:txBody>
          <a:bodyPr/>
          <a:lstStyle>
            <a:lvl1pPr>
              <a:defRPr sz="8819"/>
            </a:lvl1pPr>
            <a:lvl2pPr>
              <a:defRPr sz="7717"/>
            </a:lvl2pPr>
            <a:lvl3pPr>
              <a:defRPr sz="6614"/>
            </a:lvl3pPr>
            <a:lvl4pPr>
              <a:defRPr sz="5512"/>
            </a:lvl4pPr>
            <a:lvl5pPr>
              <a:defRPr sz="5512"/>
            </a:lvl5pPr>
            <a:lvl6pPr>
              <a:defRPr sz="5512"/>
            </a:lvl6pPr>
            <a:lvl7pPr>
              <a:defRPr sz="5512"/>
            </a:lvl7pPr>
            <a:lvl8pPr>
              <a:defRPr sz="5512"/>
            </a:lvl8pPr>
            <a:lvl9pPr>
              <a:defRPr sz="551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10799922"/>
            <a:ext cx="8127648" cy="20008190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5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399982"/>
            <a:ext cx="8127648" cy="839993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5183304"/>
            <a:ext cx="12757487" cy="25583147"/>
          </a:xfrm>
        </p:spPr>
        <p:txBody>
          <a:bodyPr anchor="t"/>
          <a:lstStyle>
            <a:lvl1pPr marL="0" indent="0">
              <a:buNone/>
              <a:defRPr sz="8819"/>
            </a:lvl1pPr>
            <a:lvl2pPr marL="1259997" indent="0">
              <a:buNone/>
              <a:defRPr sz="7717"/>
            </a:lvl2pPr>
            <a:lvl3pPr marL="2519995" indent="0">
              <a:buNone/>
              <a:defRPr sz="6614"/>
            </a:lvl3pPr>
            <a:lvl4pPr marL="3779992" indent="0">
              <a:buNone/>
              <a:defRPr sz="5512"/>
            </a:lvl4pPr>
            <a:lvl5pPr marL="5039990" indent="0">
              <a:buNone/>
              <a:defRPr sz="5512"/>
            </a:lvl5pPr>
            <a:lvl6pPr marL="6299987" indent="0">
              <a:buNone/>
              <a:defRPr sz="5512"/>
            </a:lvl6pPr>
            <a:lvl7pPr marL="7559985" indent="0">
              <a:buNone/>
              <a:defRPr sz="5512"/>
            </a:lvl7pPr>
            <a:lvl8pPr marL="8819982" indent="0">
              <a:buNone/>
              <a:defRPr sz="5512"/>
            </a:lvl8pPr>
            <a:lvl9pPr marL="10079980" indent="0">
              <a:buNone/>
              <a:defRPr sz="5512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10799922"/>
            <a:ext cx="8127648" cy="20008190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75503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1916661"/>
            <a:ext cx="21734978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9583264"/>
            <a:ext cx="21734978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47ACC-3093-49EB-9080-7EE677F1A1D2}" type="datetimeFigureOut">
              <a:rPr lang="ko-KR" altLang="en-US" smtClean="0"/>
              <a:t>2023. 12. 2.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F7ABB-588F-40AB-BC8E-14ABBE6A35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0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19995" rtl="0" eaLnBrk="1" latinLnBrk="1" hangingPunct="1">
        <a:lnSpc>
          <a:spcPct val="90000"/>
        </a:lnSpc>
        <a:spcBef>
          <a:spcPct val="0"/>
        </a:spcBef>
        <a:buNone/>
        <a:defRPr sz="121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9999" indent="-629999" algn="l" defTabSz="2519995" rtl="0" eaLnBrk="1" latinLnBrk="1" hangingPunct="1">
        <a:lnSpc>
          <a:spcPct val="90000"/>
        </a:lnSpc>
        <a:spcBef>
          <a:spcPts val="2756"/>
        </a:spcBef>
        <a:buFont typeface="Arial" panose="020B0604020202020204" pitchFamily="34" charset="0"/>
        <a:buChar char="•"/>
        <a:defRPr sz="7717" kern="1200">
          <a:solidFill>
            <a:schemeClr val="tx1"/>
          </a:solidFill>
          <a:latin typeface="+mn-lt"/>
          <a:ea typeface="+mn-ea"/>
          <a:cs typeface="+mn-cs"/>
        </a:defRPr>
      </a:lvl1pPr>
      <a:lvl2pPr marL="1889996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2pPr>
      <a:lvl3pPr marL="3149994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3pPr>
      <a:lvl4pPr marL="4409991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669989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929986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8189984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9449981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709979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59997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519995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039990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299987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7559985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8819982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079980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wmf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텍스트, 도표, 스크린샷, 폰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4229" y="16678072"/>
            <a:ext cx="4648200" cy="36068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ctrTitle" idx="0"/>
          </p:nvPr>
        </p:nvSpPr>
        <p:spPr>
          <a:xfrm>
            <a:off x="-13794" y="-47456"/>
            <a:ext cx="25213768" cy="5182164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lvl="0" latinLnBrk="0">
              <a:defRPr/>
            </a:pPr>
            <a:r>
              <a:rPr lang="en-US" altLang="ko-KR" sz="2400">
                <a:solidFill>
                  <a:schemeClr val="accent1"/>
                </a:solidFill>
                <a:latin typeface="Times New Roman"/>
                <a:cs typeface="Times New Roman"/>
              </a:rPr>
              <a:t>.</a:t>
            </a:r>
            <a:endParaRPr lang="en-US" altLang="ko-KR" sz="240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13" name="내용 개체 틀 2"/>
          <p:cNvSpPr txBox="1"/>
          <p:nvPr/>
        </p:nvSpPr>
        <p:spPr>
          <a:xfrm>
            <a:off x="178957" y="7120269"/>
            <a:ext cx="11915001" cy="907715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>
            <a:noAutofit/>
          </a:bodyPr>
          <a:lstStyle>
            <a:lvl1pPr marL="0" indent="0" algn="ctr" defTabSz="2519995" rtl="0" eaLnBrk="1" latinLnBrk="1" hangingPunct="1">
              <a:lnSpc>
                <a:spcPct val="90000"/>
              </a:lnSpc>
              <a:spcBef>
                <a:spcPts val="2756"/>
              </a:spcBef>
              <a:buFont typeface="Arial"/>
              <a:buNone/>
              <a:defRPr sz="66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59997" indent="0" algn="ctr" defTabSz="2519995" rtl="0" eaLnBrk="1" latinLnBrk="1" hangingPunct="1">
              <a:lnSpc>
                <a:spcPct val="90000"/>
              </a:lnSpc>
              <a:spcBef>
                <a:spcPts val="1378"/>
              </a:spcBef>
              <a:buFont typeface="Arial"/>
              <a:buNone/>
              <a:defRPr sz="5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9995" indent="0" algn="ctr" defTabSz="2519995" rtl="0" eaLnBrk="1" latinLnBrk="1" hangingPunct="1">
              <a:lnSpc>
                <a:spcPct val="90000"/>
              </a:lnSpc>
              <a:spcBef>
                <a:spcPts val="1378"/>
              </a:spcBef>
              <a:buFont typeface="Arial"/>
              <a:buNone/>
              <a:defRPr sz="4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79992" indent="0" algn="ctr" defTabSz="2519995" rtl="0" eaLnBrk="1" latinLnBrk="1" hangingPunct="1">
              <a:lnSpc>
                <a:spcPct val="90000"/>
              </a:lnSpc>
              <a:spcBef>
                <a:spcPts val="1378"/>
              </a:spcBef>
              <a:buFont typeface="Arial"/>
              <a:buNone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39990" indent="0" algn="ctr" defTabSz="2519995" rtl="0" eaLnBrk="1" latinLnBrk="1" hangingPunct="1">
              <a:lnSpc>
                <a:spcPct val="90000"/>
              </a:lnSpc>
              <a:spcBef>
                <a:spcPts val="1378"/>
              </a:spcBef>
              <a:buFont typeface="Arial"/>
              <a:buNone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99987" indent="0" algn="ctr" defTabSz="2519995" rtl="0" eaLnBrk="1" latinLnBrk="1" hangingPunct="1">
              <a:lnSpc>
                <a:spcPct val="90000"/>
              </a:lnSpc>
              <a:spcBef>
                <a:spcPts val="1378"/>
              </a:spcBef>
              <a:buFont typeface="Arial"/>
              <a:buNone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559985" indent="0" algn="ctr" defTabSz="2519995" rtl="0" eaLnBrk="1" latinLnBrk="1" hangingPunct="1">
              <a:lnSpc>
                <a:spcPct val="90000"/>
              </a:lnSpc>
              <a:spcBef>
                <a:spcPts val="1378"/>
              </a:spcBef>
              <a:buFont typeface="Arial"/>
              <a:buNone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819982" indent="0" algn="ctr" defTabSz="2519995" rtl="0" eaLnBrk="1" latinLnBrk="1" hangingPunct="1">
              <a:lnSpc>
                <a:spcPct val="90000"/>
              </a:lnSpc>
              <a:spcBef>
                <a:spcPts val="1378"/>
              </a:spcBef>
              <a:buFont typeface="Arial"/>
              <a:buNone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79980" indent="0" algn="ctr" defTabSz="2519995" rtl="0" eaLnBrk="1" latinLnBrk="1" hangingPunct="1">
              <a:lnSpc>
                <a:spcPct val="90000"/>
              </a:lnSpc>
              <a:spcBef>
                <a:spcPts val="1378"/>
              </a:spcBef>
              <a:buFont typeface="Arial"/>
              <a:buNone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algn="just">
              <a:lnSpc>
                <a:spcPct val="160000"/>
              </a:lnSpc>
              <a:buFont typeface="Arial"/>
              <a:buChar char="•"/>
              <a:defRPr/>
            </a:pPr>
            <a:endParaRPr lang="ko-KR" altLang="en-US" sz="2800" kern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8957" y="5382407"/>
            <a:ext cx="12322988" cy="904255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5" name="제목 1"/>
          <p:cNvSpPr txBox="1"/>
          <p:nvPr/>
        </p:nvSpPr>
        <p:spPr>
          <a:xfrm>
            <a:off x="4068517" y="5525826"/>
            <a:ext cx="4541897" cy="696233"/>
          </a:xfrm>
          <a:prstGeom prst="rect">
            <a:avLst/>
          </a:prstGeom>
          <a:solidFill>
            <a:schemeClr val="bg1"/>
          </a:solidFill>
          <a:ln w="114300">
            <a:solidFill>
              <a:schemeClr val="accent1">
                <a:lumMod val="75000"/>
              </a:schemeClr>
            </a:solidFill>
          </a:ln>
        </p:spPr>
        <p:txBody>
          <a:bodyPr vert="horz" lIns="64084" tIns="32042" rIns="64084" bIns="32042" anchor="ctr">
            <a:noAutofit/>
          </a:bodyPr>
          <a:lstStyle>
            <a:lvl1pPr algn="ctr" defTabSz="3239902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4500" b="1">
                <a:latin typeface="Arial"/>
                <a:cs typeface="Arial"/>
              </a:rPr>
              <a:t>Introduction</a:t>
            </a:r>
            <a:endParaRPr lang="ko-KR" altLang="en-US" sz="4500" b="1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72161" y="13937077"/>
            <a:ext cx="10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제목 1"/>
          <p:cNvSpPr txBox="1"/>
          <p:nvPr/>
        </p:nvSpPr>
        <p:spPr>
          <a:xfrm>
            <a:off x="3644680" y="14991400"/>
            <a:ext cx="5387596" cy="742638"/>
          </a:xfrm>
          <a:prstGeom prst="rect">
            <a:avLst/>
          </a:prstGeom>
          <a:solidFill>
            <a:schemeClr val="bg1"/>
          </a:solidFill>
          <a:ln w="114300">
            <a:solidFill>
              <a:schemeClr val="accent1">
                <a:lumMod val="75000"/>
              </a:schemeClr>
            </a:solidFill>
          </a:ln>
        </p:spPr>
        <p:txBody>
          <a:bodyPr vert="horz" lIns="64084" tIns="32042" rIns="64084" bIns="32042" anchor="ctr">
            <a:noAutofit/>
          </a:bodyPr>
          <a:lstStyle>
            <a:lvl1pPr algn="ctr" defTabSz="3239902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4500" b="1">
                <a:latin typeface="Arial"/>
                <a:cs typeface="Arial"/>
              </a:rPr>
              <a:t>Material methods</a:t>
            </a:r>
            <a:endParaRPr lang="en-US" altLang="ko-KR" sz="4500" b="1">
              <a:latin typeface="Arial"/>
              <a:cs typeface="Arial"/>
            </a:endParaRP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8" name="Rectangle 14"/>
          <p:cNvSpPr>
            <a:spLocks noChangeArrowheads="1"/>
          </p:cNvSpPr>
          <p:nvPr/>
        </p:nvSpPr>
        <p:spPr>
          <a:xfrm>
            <a:off x="12698030" y="5382408"/>
            <a:ext cx="12192000" cy="4861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2" name="Rectangle 35"/>
          <p:cNvSpPr>
            <a:spLocks noChangeArrowheads="1"/>
          </p:cNvSpPr>
          <p:nvPr/>
        </p:nvSpPr>
        <p:spPr>
          <a:xfrm>
            <a:off x="12698030" y="6251803"/>
            <a:ext cx="12192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normalizeH="0" baseline="0">
                <a:solidFill>
                  <a:srgbClr val="000000"/>
                </a:solidFill>
                <a:effectLst/>
                <a:latin typeface="굴림"/>
                <a:ea typeface="굴림"/>
              </a:rPr>
              <a:t>, </a:t>
            </a:r>
            <a:endParaRPr kumimoji="0" lang="en-US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</a:endParaRPr>
          </a:p>
        </p:txBody>
      </p:sp>
      <p:sp>
        <p:nvSpPr>
          <p:cNvPr id="53" name="Rectangle 36"/>
          <p:cNvSpPr>
            <a:spLocks noChangeArrowheads="1"/>
          </p:cNvSpPr>
          <p:nvPr/>
        </p:nvSpPr>
        <p:spPr>
          <a:xfrm>
            <a:off x="12698030" y="6609689"/>
            <a:ext cx="12192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cap="none" normalizeH="0" baseline="0">
                <a:solidFill>
                  <a:srgbClr val="000000"/>
                </a:solidFill>
                <a:effectLst/>
                <a:latin typeface="굴림"/>
                <a:ea typeface="굴림"/>
              </a:rPr>
              <a:t>, </a:t>
            </a:r>
            <a:endParaRPr kumimoji="0" lang="en-US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2668079" y="5382407"/>
            <a:ext cx="12908762" cy="22297530"/>
            <a:chOff x="12668079" y="5382408"/>
            <a:chExt cx="12908762" cy="20050138"/>
          </a:xfrm>
        </p:grpSpPr>
        <p:grpSp>
          <p:nvGrpSpPr>
            <p:cNvPr id="73" name="그룹 72"/>
            <p:cNvGrpSpPr/>
            <p:nvPr/>
          </p:nvGrpSpPr>
          <p:grpSpPr>
            <a:xfrm rot="0">
              <a:off x="12668079" y="5382408"/>
              <a:ext cx="12908762" cy="20050138"/>
              <a:chOff x="12620672" y="5774262"/>
              <a:chExt cx="12908762" cy="10428051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2620672" y="5774262"/>
                <a:ext cx="12302303" cy="1042805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35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4510284" y="15779578"/>
                <a:ext cx="1019150" cy="172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/>
                  <a:t>3</a:t>
                </a:r>
                <a:endParaRPr lang="ko-KR" altLang="en-US"/>
              </a:p>
            </p:txBody>
          </p:sp>
        </p:grpSp>
        <p:sp>
          <p:nvSpPr>
            <p:cNvPr id="75" name="Rectangle 2"/>
            <p:cNvSpPr>
              <a:spLocks noChangeArrowheads="1"/>
            </p:cNvSpPr>
            <p:nvPr/>
          </p:nvSpPr>
          <p:spPr>
            <a:xfrm>
              <a:off x="12668079" y="15403589"/>
              <a:ext cx="12192000" cy="3841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12668079" y="27935818"/>
            <a:ext cx="12848799" cy="7434199"/>
            <a:chOff x="12632536" y="22261512"/>
            <a:chExt cx="12909742" cy="13431629"/>
          </a:xfrm>
        </p:grpSpPr>
        <p:sp>
          <p:nvSpPr>
            <p:cNvPr id="86" name="제목 1"/>
            <p:cNvSpPr txBox="1"/>
            <p:nvPr/>
          </p:nvSpPr>
          <p:spPr>
            <a:xfrm>
              <a:off x="16486298" y="22665362"/>
              <a:ext cx="4541897" cy="1049396"/>
            </a:xfrm>
            <a:prstGeom prst="rect">
              <a:avLst/>
            </a:prstGeom>
            <a:solidFill>
              <a:schemeClr val="bg1"/>
            </a:solidFill>
            <a:ln w="114300">
              <a:solidFill>
                <a:schemeClr val="accent1">
                  <a:lumMod val="75000"/>
                </a:schemeClr>
              </a:solidFill>
            </a:ln>
          </p:spPr>
          <p:txBody>
            <a:bodyPr vert="horz" lIns="64084" tIns="32042" rIns="64084" bIns="32042" anchor="ctr">
              <a:noAutofit/>
            </a:bodyPr>
            <a:lstStyle>
              <a:lvl1pPr algn="ctr" defTabSz="3239902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125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en-US" altLang="ko-KR" sz="4000" b="1" kern="0">
                  <a:solidFill>
                    <a:srgbClr val="000000"/>
                  </a:solidFill>
                  <a:latin typeface="Arial"/>
                  <a:cs typeface="Arial"/>
                </a:rPr>
                <a:t> Conclusion</a:t>
              </a:r>
              <a:endParaRPr lang="ko-KR" altLang="en-US" sz="4000" b="1" kern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87" name="Rectangle 4"/>
            <p:cNvSpPr>
              <a:spLocks noChangeArrowheads="1"/>
            </p:cNvSpPr>
            <p:nvPr/>
          </p:nvSpPr>
          <p:spPr>
            <a:xfrm>
              <a:off x="12632536" y="23452808"/>
              <a:ext cx="12192000" cy="5144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anchor="ctr" anchorCtr="0">
              <a:prstTxWarp prst="textNoShape">
                <a:avLst/>
              </a:prstTxWarp>
              <a:sp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2632536" y="22261512"/>
              <a:ext cx="12400166" cy="134316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35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4523128" y="34893512"/>
              <a:ext cx="1019150" cy="667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4</a:t>
              </a:r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84395" y="14672657"/>
            <a:ext cx="12317550" cy="1222144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63" name="TextBox 62"/>
          <p:cNvSpPr txBox="1"/>
          <p:nvPr/>
        </p:nvSpPr>
        <p:spPr>
          <a:xfrm>
            <a:off x="11992370" y="26340106"/>
            <a:ext cx="10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4" name="Picture 235" descr="연세대학교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3105" y="738448"/>
            <a:ext cx="3652857" cy="3663313"/>
          </a:xfrm>
          <a:prstGeom prst="rect">
            <a:avLst/>
          </a:prstGeom>
          <a:noFill/>
        </p:spPr>
      </p:pic>
      <p:sp>
        <p:nvSpPr>
          <p:cNvPr id="55" name="Text Box 4"/>
          <p:cNvSpPr txBox="1">
            <a:spLocks noChangeArrowheads="1"/>
          </p:cNvSpPr>
          <p:nvPr/>
        </p:nvSpPr>
        <p:spPr>
          <a:xfrm>
            <a:off x="4771656" y="1391636"/>
            <a:ext cx="16681685" cy="1663634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128833" tIns="64415" rIns="128833" bIns="64415" anchor="ctr"/>
          <a:lstStyle>
            <a:defPPr>
              <a:defRPr lang="ko-KR"/>
            </a:defPPr>
            <a:lvl1pPr marL="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3085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6169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9254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339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5425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785098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15947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46797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9000" b="1">
                <a:solidFill>
                  <a:schemeClr val="bg1"/>
                </a:solidFill>
                <a:latin typeface="HY울릉도M"/>
                <a:ea typeface="HY울릉도M"/>
              </a:rPr>
              <a:t>융합캡스톤디자인 작품 전시회</a:t>
            </a:r>
            <a:endParaRPr lang="ko-KR" altLang="en-US" sz="9000" b="1">
              <a:solidFill>
                <a:schemeClr val="bg1"/>
              </a:solidFill>
              <a:latin typeface="HY울릉도M"/>
              <a:ea typeface="HY울릉도M"/>
            </a:endParaRPr>
          </a:p>
          <a:p>
            <a:pPr lvl="0" algn="ctr">
              <a:defRPr/>
            </a:pPr>
            <a:endParaRPr lang="ko-KR" altLang="ko-KR" sz="9000" b="1">
              <a:solidFill>
                <a:schemeClr val="bg1"/>
              </a:solidFill>
              <a:latin typeface="HY울릉도M"/>
              <a:ea typeface="HY울릉도M"/>
              <a:cs typeface="Times New Roman"/>
            </a:endParaRPr>
          </a:p>
        </p:txBody>
      </p:sp>
      <p:pic>
        <p:nvPicPr>
          <p:cNvPr id="56" name="_x219512368" descr="EMB00006fc801c8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1899984" y="236581"/>
            <a:ext cx="2917912" cy="796534"/>
          </a:xfrm>
          <a:prstGeom prst="rect">
            <a:avLst/>
          </a:prstGeom>
          <a:noFill/>
        </p:spPr>
      </p:pic>
      <p:sp>
        <p:nvSpPr>
          <p:cNvPr id="57" name="TextBox 3"/>
          <p:cNvSpPr txBox="1"/>
          <p:nvPr/>
        </p:nvSpPr>
        <p:spPr>
          <a:xfrm>
            <a:off x="16470438" y="2793610"/>
            <a:ext cx="8136904" cy="1309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3085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6169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9254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339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5425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785098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15947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46797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새굴림"/>
                <a:ea typeface="새굴림"/>
              </a:rPr>
              <a:t>  </a:t>
            </a:r>
            <a:r>
              <a:rPr lang="ko-KR" altLang="en-US" sz="4000" b="1">
                <a:solidFill>
                  <a:srgbClr val="ffff00"/>
                </a:solidFill>
                <a:latin typeface="새굴림"/>
                <a:ea typeface="새굴림"/>
              </a:rPr>
              <a:t>팀      원</a:t>
            </a:r>
            <a:r>
              <a:rPr lang="ko-KR" altLang="en-US" sz="4000" b="1">
                <a:solidFill>
                  <a:schemeClr val="bg1"/>
                </a:solidFill>
                <a:latin typeface="새굴림"/>
                <a:ea typeface="새굴림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새굴림"/>
                <a:ea typeface="새굴림"/>
              </a:rPr>
              <a:t> 2019253018</a:t>
            </a:r>
            <a:r>
              <a:rPr lang="ko-KR" altLang="en-US" sz="4000" b="1">
                <a:solidFill>
                  <a:schemeClr val="bg1"/>
                </a:solidFill>
                <a:latin typeface="새굴림"/>
                <a:ea typeface="새굴림"/>
              </a:rPr>
              <a:t> 이준형</a:t>
            </a:r>
            <a:endParaRPr lang="ko-KR" altLang="en-US" sz="4000" b="1">
              <a:solidFill>
                <a:schemeClr val="bg1"/>
              </a:solidFill>
              <a:latin typeface="새굴림"/>
              <a:ea typeface="새굴림"/>
            </a:endParaRPr>
          </a:p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새굴림"/>
                <a:ea typeface="새굴림"/>
              </a:rPr>
              <a:t>                </a:t>
            </a:r>
            <a:r>
              <a:rPr lang="en-US" altLang="ko-KR" sz="4000" b="1">
                <a:solidFill>
                  <a:schemeClr val="bg1"/>
                </a:solidFill>
                <a:latin typeface="새굴림"/>
                <a:ea typeface="새굴림"/>
              </a:rPr>
              <a:t>2019253046</a:t>
            </a:r>
            <a:r>
              <a:rPr lang="ko-KR" altLang="en-US" sz="4000" b="1">
                <a:solidFill>
                  <a:schemeClr val="bg1"/>
                </a:solidFill>
                <a:latin typeface="새굴림"/>
                <a:ea typeface="새굴림"/>
              </a:rPr>
              <a:t> 조정현</a:t>
            </a:r>
            <a:endParaRPr lang="ko-KR" altLang="en-US" sz="4000" b="1">
              <a:solidFill>
                <a:schemeClr val="bg1"/>
              </a:solidFill>
              <a:latin typeface="새굴림"/>
              <a:ea typeface="새굴림"/>
            </a:endParaRPr>
          </a:p>
        </p:txBody>
      </p:sp>
      <p:sp>
        <p:nvSpPr>
          <p:cNvPr id="58" name="TextBox 44"/>
          <p:cNvSpPr txBox="1"/>
          <p:nvPr/>
        </p:nvSpPr>
        <p:spPr>
          <a:xfrm>
            <a:off x="4625040" y="4089532"/>
            <a:ext cx="8323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3085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6169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9254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339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5425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785098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15947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46797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4000" b="1">
                <a:solidFill>
                  <a:srgbClr val="ffff00"/>
                </a:solidFill>
                <a:latin typeface="새굴림"/>
                <a:ea typeface="새굴림"/>
              </a:rPr>
              <a:t>  </a:t>
            </a:r>
            <a:r>
              <a:rPr lang="ko-KR" altLang="en-US" sz="4000" b="1">
                <a:solidFill>
                  <a:srgbClr val="ffff00"/>
                </a:solidFill>
                <a:latin typeface="새굴림"/>
                <a:ea typeface="새굴림"/>
              </a:rPr>
              <a:t>팀     명 </a:t>
            </a:r>
            <a:r>
              <a:rPr lang="en-US" altLang="ko-KR" sz="4000" b="1">
                <a:solidFill>
                  <a:schemeClr val="bg1"/>
                </a:solidFill>
                <a:latin typeface="새굴림"/>
                <a:ea typeface="새굴림"/>
              </a:rPr>
              <a:t> 	</a:t>
            </a:r>
            <a:r>
              <a:rPr lang="ko-KR" altLang="en-US" sz="4000" b="1">
                <a:solidFill>
                  <a:schemeClr val="bg1"/>
                </a:solidFill>
                <a:latin typeface="새굴림"/>
                <a:ea typeface="새굴림"/>
              </a:rPr>
              <a:t>직관적인 듀오</a:t>
            </a:r>
            <a:r>
              <a:rPr lang="en-US" altLang="ko-KR" sz="4000" b="1">
                <a:solidFill>
                  <a:schemeClr val="bg1"/>
                </a:solidFill>
                <a:latin typeface="새굴림"/>
                <a:ea typeface="새굴림"/>
              </a:rPr>
              <a:t>       </a:t>
            </a:r>
            <a:endParaRPr lang="en-US" altLang="ko-KR" sz="4000" b="1">
              <a:solidFill>
                <a:schemeClr val="bg1"/>
              </a:solidFill>
              <a:latin typeface="새굴림"/>
              <a:ea typeface="새굴림"/>
            </a:endParaRPr>
          </a:p>
        </p:txBody>
      </p:sp>
      <p:sp>
        <p:nvSpPr>
          <p:cNvPr id="59" name="TextBox 47"/>
          <p:cNvSpPr txBox="1"/>
          <p:nvPr/>
        </p:nvSpPr>
        <p:spPr>
          <a:xfrm>
            <a:off x="16470438" y="4099157"/>
            <a:ext cx="66783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3085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6169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9254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339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5425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785098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15947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46797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새굴림"/>
                <a:ea typeface="새굴림"/>
              </a:rPr>
              <a:t>  </a:t>
            </a:r>
            <a:r>
              <a:rPr lang="ko-KR" altLang="en-US" sz="4000" b="1">
                <a:solidFill>
                  <a:srgbClr val="ffff00"/>
                </a:solidFill>
                <a:latin typeface="새굴림"/>
                <a:ea typeface="새굴림"/>
              </a:rPr>
              <a:t>지도교수 </a:t>
            </a:r>
            <a:r>
              <a:rPr lang="en-US" altLang="ko-KR" sz="4000" b="1">
                <a:solidFill>
                  <a:schemeClr val="bg1"/>
                </a:solidFill>
                <a:latin typeface="새굴림"/>
                <a:ea typeface="새굴림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새굴림"/>
                <a:ea typeface="새굴림"/>
              </a:rPr>
              <a:t>박 준 모 교수</a:t>
            </a:r>
            <a:r>
              <a:rPr lang="en-US" altLang="ko-KR" sz="4000" b="1">
                <a:solidFill>
                  <a:schemeClr val="bg1"/>
                </a:solidFill>
                <a:latin typeface="새굴림"/>
                <a:ea typeface="새굴림"/>
              </a:rPr>
              <a:t>      </a:t>
            </a:r>
            <a:endParaRPr lang="ko-KR" altLang="en-US" sz="4000" b="1">
              <a:solidFill>
                <a:schemeClr val="bg1"/>
              </a:solidFill>
              <a:latin typeface="새굴림"/>
              <a:ea typeface="새굴림"/>
            </a:endParaRPr>
          </a:p>
        </p:txBody>
      </p:sp>
      <p:sp>
        <p:nvSpPr>
          <p:cNvPr id="60" name="TextBox 3"/>
          <p:cNvSpPr txBox="1"/>
          <p:nvPr/>
        </p:nvSpPr>
        <p:spPr>
          <a:xfrm>
            <a:off x="4625040" y="3075015"/>
            <a:ext cx="11953220" cy="6949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3085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6169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9254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3399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54250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785098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15947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46797" algn="l" defTabSz="4261699" rtl="0" eaLnBrk="1" latinLnBrk="1" hangingPunct="1">
              <a:defRPr sz="8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새굴림"/>
                <a:ea typeface="새굴림"/>
              </a:rPr>
              <a:t>  </a:t>
            </a:r>
            <a:r>
              <a:rPr lang="ko-KR" altLang="en-US" sz="4000" b="1">
                <a:solidFill>
                  <a:srgbClr val="ffff00"/>
                </a:solidFill>
                <a:latin typeface="새굴림"/>
                <a:ea typeface="새굴림"/>
              </a:rPr>
              <a:t>작 품 명</a:t>
            </a:r>
            <a:r>
              <a:rPr lang="ko-KR" altLang="en-US" sz="4000" b="1">
                <a:solidFill>
                  <a:schemeClr val="bg1"/>
                </a:solidFill>
                <a:latin typeface="새굴림"/>
                <a:ea typeface="새굴림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새굴림"/>
                <a:ea typeface="새굴림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새굴림"/>
                <a:ea typeface="새굴림"/>
              </a:rPr>
              <a:t>스포츠 동반 관람 매칭 시스템</a:t>
            </a:r>
            <a:endParaRPr lang="ko-KR" altLang="en-US" sz="4000" b="1">
              <a:solidFill>
                <a:schemeClr val="bg1"/>
              </a:solidFill>
              <a:latin typeface="새굴림"/>
              <a:ea typeface="새굴림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380" y="7478137"/>
            <a:ext cx="12034198" cy="316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현재 스포츠 관람은 인간의 문화와 엔터테인먼트 영역에서 중요한 부분으로</a:t>
            </a:r>
            <a:r>
              <a:rPr lang="en-US" altLang="ko-KR" sz="2600">
                <a:latin typeface="+mn-ea"/>
                <a:cs typeface="Times New Roman"/>
              </a:rPr>
              <a:t>,</a:t>
            </a:r>
            <a:r>
              <a:rPr lang="ko-KR" altLang="en-US" sz="2600">
                <a:latin typeface="+mn-ea"/>
                <a:cs typeface="Times New Roman"/>
              </a:rPr>
              <a:t> 관람 티켓 구매에 있어 정보 부족과 같이 관람을 같이 할 사람 매칭에 어려움을 겪는 소비자들을 위한 편리한 솔루션을 구축해서 스포츠 관람 경험을 다양화 시키고</a:t>
            </a:r>
            <a:r>
              <a:rPr lang="en-US" altLang="ko-KR" sz="2600">
                <a:latin typeface="+mn-ea"/>
                <a:cs typeface="Times New Roman"/>
              </a:rPr>
              <a:t>,</a:t>
            </a:r>
            <a:r>
              <a:rPr lang="ko-KR" altLang="en-US" sz="2600">
                <a:latin typeface="+mn-ea"/>
                <a:cs typeface="Times New Roman"/>
              </a:rPr>
              <a:t> 사회적 참여를 촉진하고자 진행했다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r>
              <a:rPr lang="ko-KR" altLang="en-US" sz="2600">
                <a:latin typeface="+mn-ea"/>
                <a:cs typeface="Times New Roman"/>
              </a:rPr>
              <a:t> 비슷한 속성을 갖는 여러 그룹으로 나누는 알고리즘을 통해 서비스를 진행할 것이다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r>
              <a:rPr lang="ko-KR" altLang="en-US" sz="2600">
                <a:latin typeface="+mn-ea"/>
                <a:cs typeface="Times New Roman"/>
              </a:rPr>
              <a:t> </a:t>
            </a:r>
            <a:endParaRPr lang="ko-KR" altLang="en-US" sz="2600">
              <a:latin typeface="+mn-ea"/>
              <a:cs typeface="Times New Roman"/>
            </a:endParaRPr>
          </a:p>
          <a:p>
            <a:pPr marL="187325" lvl="0" indent="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  <a:defRPr/>
            </a:pPr>
            <a:endParaRPr lang="en-US" altLang="ko-KR" sz="2600">
              <a:latin typeface="+mn-ea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229" y="6581551"/>
            <a:ext cx="325281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lvl="0" indent="-457200">
              <a:buFont typeface="Wingdings"/>
              <a:buChar char="u"/>
              <a:defRPr/>
            </a:pPr>
            <a:r>
              <a:rPr lang="ko-KR" altLang="en-US" sz="3200" b="1">
                <a:latin typeface="+mn-ea"/>
              </a:rPr>
              <a:t>프로젝트 개요</a:t>
            </a:r>
            <a:endParaRPr lang="ko-KR" altLang="en-US" sz="3200" b="1">
              <a:latin typeface="+mn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60423" y="10552121"/>
            <a:ext cx="325281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lvl="0" indent="-457200">
              <a:buFont typeface="Wingdings"/>
              <a:buChar char="u"/>
              <a:defRPr/>
            </a:pPr>
            <a:r>
              <a:rPr lang="ko-KR" altLang="en-US" sz="3200" b="1">
                <a:latin typeface="+mn-ea"/>
              </a:rPr>
              <a:t>프로젝트 목표</a:t>
            </a:r>
            <a:endParaRPr lang="ko-KR" altLang="en-US" sz="3200" b="1">
              <a:latin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1380" y="11474949"/>
            <a:ext cx="12034200" cy="2658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시스템을 구축해 소비자들이 경기 관람 파트너를 쉽게 찾을 수 있게 된다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팬 커뮤니티 구축에도 편리함을 느끼며 팀 소속감을 강화하고</a:t>
            </a:r>
            <a:r>
              <a:rPr lang="en-US" altLang="ko-KR" sz="2600">
                <a:latin typeface="+mn-ea"/>
                <a:cs typeface="Times New Roman"/>
              </a:rPr>
              <a:t>,</a:t>
            </a:r>
            <a:r>
              <a:rPr lang="ko-KR" altLang="en-US" sz="2600">
                <a:latin typeface="+mn-ea"/>
                <a:cs typeface="Times New Roman"/>
              </a:rPr>
              <a:t> 안정성 및 보안 즉</a:t>
            </a:r>
            <a:r>
              <a:rPr lang="en-US" altLang="ko-KR" sz="2600">
                <a:latin typeface="+mn-ea"/>
                <a:cs typeface="Times New Roman"/>
              </a:rPr>
              <a:t>,</a:t>
            </a:r>
            <a:r>
              <a:rPr lang="ko-KR" altLang="en-US" sz="2600">
                <a:latin typeface="+mn-ea"/>
                <a:cs typeface="Times New Roman"/>
              </a:rPr>
              <a:t> 실명제와 같은 개인 정보 보안 법규를 준수하며 범죄 예방을 할 수 있게 한다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en-US" altLang="ko-KR" sz="2600">
                <a:latin typeface="+mn-ea"/>
                <a:cs typeface="Times New Roman"/>
              </a:rPr>
              <a:t>hierarchical Top-down algorithm</a:t>
            </a:r>
            <a:r>
              <a:rPr lang="ko-KR" altLang="en-US" sz="2600">
                <a:latin typeface="+mn-ea"/>
                <a:cs typeface="Times New Roman"/>
              </a:rPr>
              <a:t>을 이용하여 군집화 알고리즘을 개발한다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endParaRPr lang="en-US" altLang="ko-KR" sz="2600">
              <a:latin typeface="+mn-ea"/>
              <a:cs typeface="Times New Roman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5285" y="16013312"/>
            <a:ext cx="755046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latin typeface="맑은 고딕"/>
              </a:rPr>
              <a:t>1. </a:t>
            </a:r>
            <a:r>
              <a:rPr lang="ko-KR" altLang="en-US" sz="3200" b="1">
                <a:latin typeface="맑은 고딕"/>
              </a:rPr>
              <a:t>웹 크롤러를 통한 경기 일정 가져오기</a:t>
            </a:r>
            <a:endParaRPr lang="ko-KR" altLang="en-US" sz="3200" b="1">
              <a:latin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53806" y="12108206"/>
            <a:ext cx="11270642" cy="471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위 그림은 </a:t>
            </a:r>
            <a:r>
              <a:rPr lang="en-US" altLang="ko-KR" sz="2600">
                <a:latin typeface="+mn-ea"/>
                <a:cs typeface="Times New Roman"/>
              </a:rPr>
              <a:t>Top-down clustering</a:t>
            </a:r>
            <a:r>
              <a:rPr lang="ko-KR" altLang="en-US" sz="2600">
                <a:latin typeface="+mn-ea"/>
                <a:cs typeface="Times New Roman"/>
              </a:rPr>
              <a:t>을 진행한 상태로 색상</a:t>
            </a:r>
            <a:r>
              <a:rPr lang="en-US" altLang="ko-KR" sz="2600">
                <a:latin typeface="+mn-ea"/>
                <a:cs typeface="Times New Roman"/>
              </a:rPr>
              <a:t> </a:t>
            </a:r>
            <a:r>
              <a:rPr lang="ko-KR" altLang="en-US" sz="2600">
                <a:latin typeface="+mn-ea"/>
                <a:cs typeface="Times New Roman"/>
              </a:rPr>
              <a:t>별로 </a:t>
            </a:r>
            <a:r>
              <a:rPr lang="en-US" altLang="ko-KR" sz="2600">
                <a:latin typeface="+mn-ea"/>
                <a:cs typeface="Times New Roman"/>
              </a:rPr>
              <a:t>3</a:t>
            </a:r>
            <a:r>
              <a:rPr lang="ko-KR" altLang="en-US" sz="2600">
                <a:latin typeface="+mn-ea"/>
                <a:cs typeface="Times New Roman"/>
              </a:rPr>
              <a:t>개의 군집화가 이루어진 상태이다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r>
              <a:rPr lang="ko-KR" altLang="en-US" sz="2600">
                <a:latin typeface="+mn-ea"/>
                <a:cs typeface="Times New Roman"/>
              </a:rPr>
              <a:t> </a:t>
            </a:r>
            <a:r>
              <a:rPr lang="en-US" altLang="ko-KR" sz="2600">
                <a:latin typeface="+mn-ea"/>
                <a:cs typeface="Times New Roman"/>
              </a:rPr>
              <a:t>Density</a:t>
            </a:r>
            <a:r>
              <a:rPr lang="ko-KR" altLang="en-US" sz="2600">
                <a:latin typeface="+mn-ea"/>
                <a:cs typeface="Times New Roman"/>
              </a:rPr>
              <a:t> </a:t>
            </a:r>
            <a:r>
              <a:rPr lang="en-US" altLang="ko-KR" sz="2600">
                <a:latin typeface="+mn-ea"/>
                <a:cs typeface="Times New Roman"/>
              </a:rPr>
              <a:t>0.5</a:t>
            </a:r>
            <a:r>
              <a:rPr lang="ko-KR" altLang="en-US" sz="2600">
                <a:latin typeface="+mn-ea"/>
                <a:cs typeface="Times New Roman"/>
              </a:rPr>
              <a:t>의 가중치를 임의로 설정하였다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r>
              <a:rPr lang="ko-KR" altLang="en-US" sz="2600">
                <a:latin typeface="+mn-ea"/>
                <a:cs typeface="Times New Roman"/>
              </a:rPr>
              <a:t> </a:t>
            </a:r>
            <a:endParaRPr lang="ko-KR" altLang="en-US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각 클러스터 안의 집합들에 속한 소속팀을 응원하는 사람들에게 같은 집합 내에 있는 소속팀 경기를 추천한다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클러스터에서 제외된 랑스</a:t>
            </a:r>
            <a:r>
              <a:rPr lang="en-US" altLang="ko-KR" sz="2600">
                <a:latin typeface="+mn-ea"/>
                <a:cs typeface="Times New Roman"/>
              </a:rPr>
              <a:t>,</a:t>
            </a:r>
            <a:r>
              <a:rPr lang="ko-KR" altLang="en-US" sz="2600">
                <a:latin typeface="+mn-ea"/>
                <a:cs typeface="Times New Roman"/>
              </a:rPr>
              <a:t> 첼시와 같은 팀들은 추천에서 제외된다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endParaRPr lang="en-US" altLang="ko-KR" sz="2600">
              <a:latin typeface="+mn-ea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76931" y="28440132"/>
            <a:ext cx="12034196" cy="678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스포츠 관람 매칭 시스템을 활용하여 스포츠 관람에 처음 입문하는 사람은 물론이고</a:t>
            </a:r>
            <a:r>
              <a:rPr lang="en-US" altLang="ko-KR" sz="2600">
                <a:latin typeface="+mn-ea"/>
                <a:cs typeface="Times New Roman"/>
              </a:rPr>
              <a:t>,</a:t>
            </a:r>
            <a:r>
              <a:rPr lang="ko-KR" altLang="en-US" sz="2600">
                <a:latin typeface="+mn-ea"/>
                <a:cs typeface="Times New Roman"/>
              </a:rPr>
              <a:t> 주변에 같은 스포츠 종목을 좋아하지 않거나 같은 팀을 응원하는 사람이 없어서 직관을 가고 싶어도 못 가거나 꺼리는 사람에게 많은 도움을 준다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다양한 성별</a:t>
            </a:r>
            <a:r>
              <a:rPr lang="en-US" altLang="ko-KR" sz="2600">
                <a:latin typeface="+mn-ea"/>
                <a:cs typeface="Times New Roman"/>
              </a:rPr>
              <a:t>,</a:t>
            </a:r>
            <a:r>
              <a:rPr lang="ko-KR" altLang="en-US" sz="2600">
                <a:latin typeface="+mn-ea"/>
                <a:cs typeface="Times New Roman"/>
              </a:rPr>
              <a:t> 연령대의 팬들을 연결함으로써 스포츠 이벤트의 다양성과 포용성을 증가시킨다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매칭 시스템은 지속적인 관계를 형성할 수 있는 기회를 제공하여 스포츠 팬들 간의 지역 또는 온라인 커뮤니티를 구축할 수 있다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r>
              <a:rPr lang="ko-KR" altLang="en-US" sz="2600">
                <a:latin typeface="+mn-ea"/>
                <a:cs typeface="Times New Roman"/>
              </a:rPr>
              <a:t> 이를 서로 공유하며 강한 공동체 형성이 가능하다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소비자의 데이터베이스를 활용한 지역별 선택 매칭</a:t>
            </a:r>
            <a:r>
              <a:rPr lang="en-US" altLang="ko-KR" sz="2600">
                <a:latin typeface="+mn-ea"/>
                <a:cs typeface="Times New Roman"/>
              </a:rPr>
              <a:t>,</a:t>
            </a:r>
            <a:r>
              <a:rPr lang="ko-KR" altLang="en-US" sz="2600">
                <a:latin typeface="+mn-ea"/>
                <a:cs typeface="Times New Roman"/>
              </a:rPr>
              <a:t> 아는 사람의 매칭을 기피하는 기능을 활용해서 사용자의 편의성을 제공할 수 있다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r>
              <a:rPr lang="ko-KR" altLang="en-US" sz="2600">
                <a:latin typeface="+mn-ea"/>
                <a:cs typeface="Times New Roman"/>
              </a:rPr>
              <a:t> 또한 실명제와 같은 개인정보 방안들을 활용해서 범죄 예방에 있어서도 강화된다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endParaRPr lang="en-US" altLang="ko-KR" sz="2600">
              <a:latin typeface="+mn-ea"/>
              <a:cs typeface="Times New Roman"/>
            </a:endParaRPr>
          </a:p>
        </p:txBody>
      </p:sp>
      <p:pic>
        <p:nvPicPr>
          <p:cNvPr id="10" name="그림 9" descr="스포츠 경기장, 야구, 경기장, 스크린샷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039749" y="18406196"/>
            <a:ext cx="11448255" cy="5975421"/>
          </a:xfrm>
          <a:prstGeom prst="rect">
            <a:avLst/>
          </a:prstGeom>
        </p:spPr>
      </p:pic>
      <p:pic>
        <p:nvPicPr>
          <p:cNvPr id="16" name="그림 15" descr="도표, 원, 라인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76066" y="7424731"/>
            <a:ext cx="10809446" cy="5335296"/>
          </a:xfrm>
          <a:prstGeom prst="rect">
            <a:avLst/>
          </a:prstGeom>
        </p:spPr>
      </p:pic>
      <p:pic>
        <p:nvPicPr>
          <p:cNvPr id="19" name="그림 18" descr="스크린샷, 폰트, 라인, 도표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4704" y="29315984"/>
            <a:ext cx="11438141" cy="50540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98874" y="17133560"/>
            <a:ext cx="6906625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7325" lvl="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600">
                <a:latin typeface="+mn-ea"/>
                <a:cs typeface="Times New Roman"/>
              </a:rPr>
              <a:t>경기 일정의 경우 웹 크롤링을 통해 가져온다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r>
              <a:rPr lang="ko-KR" altLang="en-US" sz="2600">
                <a:latin typeface="+mn-ea"/>
                <a:cs typeface="Times New Roman"/>
              </a:rPr>
              <a:t> 만약 축구를 선택했다고 하면 최근 리그 경기 일정들을 웹 크롤링을 통해서 불러오는 역할을 진행한다</a:t>
            </a:r>
            <a:r>
              <a:rPr lang="en-US" altLang="ko-KR" sz="2600">
                <a:latin typeface="+mn-ea"/>
                <a:cs typeface="Times New Roman"/>
              </a:rPr>
              <a:t>. </a:t>
            </a:r>
            <a:endParaRPr lang="en-US" altLang="ko-KR" sz="2600">
              <a:latin typeface="+mn-ea"/>
              <a:cs typeface="Times New Roman"/>
            </a:endParaRPr>
          </a:p>
        </p:txBody>
      </p:sp>
      <p:sp>
        <p:nvSpPr>
          <p:cNvPr id="25" name="제목 1"/>
          <p:cNvSpPr txBox="1"/>
          <p:nvPr/>
        </p:nvSpPr>
        <p:spPr>
          <a:xfrm>
            <a:off x="3937449" y="27545800"/>
            <a:ext cx="4541897" cy="706244"/>
          </a:xfrm>
          <a:prstGeom prst="rect">
            <a:avLst/>
          </a:prstGeom>
          <a:solidFill>
            <a:schemeClr val="bg1"/>
          </a:solidFill>
          <a:ln w="114300">
            <a:solidFill>
              <a:schemeClr val="accent1">
                <a:lumMod val="75000"/>
              </a:schemeClr>
            </a:solidFill>
          </a:ln>
        </p:spPr>
        <p:txBody>
          <a:bodyPr vert="horz" lIns="64084" tIns="32042" rIns="64084" bIns="32042" anchor="ctr">
            <a:noAutofit/>
          </a:bodyPr>
          <a:lstStyle>
            <a:lvl1pPr algn="ctr" defTabSz="3239902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5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ko-KR" sz="4500" b="1">
                <a:latin typeface="Arial"/>
                <a:cs typeface="Arial"/>
              </a:rPr>
              <a:t>Results</a:t>
            </a:r>
            <a:endParaRPr lang="ko-KR" altLang="en-US" sz="4500" b="1">
              <a:latin typeface="Arial"/>
              <a:cs typeface="Arial"/>
            </a:endParaRPr>
          </a:p>
        </p:txBody>
      </p:sp>
      <p:grpSp>
        <p:nvGrpSpPr>
          <p:cNvPr id="26" name="그룹 25"/>
          <p:cNvGrpSpPr/>
          <p:nvPr/>
        </p:nvGrpSpPr>
        <p:grpSpPr>
          <a:xfrm rot="0">
            <a:off x="178957" y="27152308"/>
            <a:ext cx="12832563" cy="8213504"/>
            <a:chOff x="12632536" y="22261512"/>
            <a:chExt cx="12909742" cy="13431629"/>
          </a:xfrm>
        </p:grpSpPr>
        <p:sp>
          <p:nvSpPr>
            <p:cNvPr id="29" name="직사각형 28"/>
            <p:cNvSpPr/>
            <p:nvPr/>
          </p:nvSpPr>
          <p:spPr>
            <a:xfrm>
              <a:off x="12632536" y="22261512"/>
              <a:ext cx="12400166" cy="134316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35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523128" y="34893512"/>
              <a:ext cx="1019150" cy="439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948465" y="24355300"/>
            <a:ext cx="11270644" cy="317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위 홈페이지는</a:t>
            </a:r>
            <a:r>
              <a:rPr lang="en-US" altLang="ko-KR" sz="2600">
                <a:latin typeface="+mn-ea"/>
                <a:cs typeface="Times New Roman"/>
              </a:rPr>
              <a:t> IntelliJ Java Spring</a:t>
            </a:r>
            <a:r>
              <a:rPr lang="ko-KR" altLang="en-US" sz="2600">
                <a:latin typeface="+mn-ea"/>
                <a:cs typeface="Times New Roman"/>
              </a:rPr>
              <a:t> 환경에서 개발되어 있다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r>
              <a:rPr lang="ko-KR" altLang="en-US" sz="2600">
                <a:latin typeface="+mn-ea"/>
                <a:cs typeface="Times New Roman"/>
              </a:rPr>
              <a:t> </a:t>
            </a:r>
            <a:r>
              <a:rPr lang="en-US" altLang="ko-KR" sz="2600">
                <a:latin typeface="+mn-ea"/>
                <a:cs typeface="Times New Roman"/>
              </a:rPr>
              <a:t>Db</a:t>
            </a:r>
            <a:r>
              <a:rPr lang="ko-KR" altLang="en-US" sz="2600">
                <a:latin typeface="+mn-ea"/>
                <a:cs typeface="Times New Roman"/>
              </a:rPr>
              <a:t>는 </a:t>
            </a:r>
            <a:r>
              <a:rPr lang="en-US" altLang="ko-KR" sz="2600">
                <a:latin typeface="+mn-ea"/>
                <a:cs typeface="Times New Roman"/>
              </a:rPr>
              <a:t>h2 database</a:t>
            </a:r>
            <a:r>
              <a:rPr lang="ko-KR" altLang="en-US" sz="2600">
                <a:latin typeface="+mn-ea"/>
                <a:cs typeface="Times New Roman"/>
              </a:rPr>
              <a:t>를 사용하였으며</a:t>
            </a:r>
            <a:r>
              <a:rPr lang="en-US" altLang="ko-KR" sz="2600">
                <a:latin typeface="+mn-ea"/>
                <a:cs typeface="Times New Roman"/>
              </a:rPr>
              <a:t>, </a:t>
            </a:r>
            <a:r>
              <a:rPr lang="ko-KR" altLang="en-US" sz="2600">
                <a:latin typeface="+mn-ea"/>
                <a:cs typeface="Times New Roman"/>
              </a:rPr>
              <a:t>추후 플러터 앱 개발이 진행 될 수 있다</a:t>
            </a:r>
            <a:r>
              <a:rPr lang="en-US" altLang="ko-KR" sz="2600">
                <a:latin typeface="+mn-ea"/>
                <a:cs typeface="Times New Roman"/>
              </a:rPr>
              <a:t>. </a:t>
            </a:r>
            <a:endParaRPr lang="en-US" altLang="ko-KR" sz="26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600">
                <a:latin typeface="+mn-ea"/>
                <a:cs typeface="Times New Roman"/>
              </a:rPr>
              <a:t>추가 서비스 구현으로 다양한 이벤트 및 혜택을 제공하는 기능이 있는데</a:t>
            </a:r>
            <a:r>
              <a:rPr lang="en-US" altLang="ko-KR" sz="2600">
                <a:latin typeface="+mn-ea"/>
                <a:cs typeface="Times New Roman"/>
              </a:rPr>
              <a:t>,</a:t>
            </a:r>
            <a:r>
              <a:rPr lang="ko-KR" altLang="en-US" sz="2600">
                <a:latin typeface="+mn-ea"/>
                <a:cs typeface="Times New Roman"/>
              </a:rPr>
              <a:t> 소비자 데이터베이스를 확인해서 진행 중인 경기 외에 다른 경기 추천이나</a:t>
            </a:r>
            <a:r>
              <a:rPr lang="en-US" altLang="ko-KR" sz="2600">
                <a:latin typeface="+mn-ea"/>
                <a:cs typeface="Times New Roman"/>
              </a:rPr>
              <a:t>,</a:t>
            </a:r>
            <a:r>
              <a:rPr lang="ko-KR" altLang="en-US" sz="2600">
                <a:latin typeface="+mn-ea"/>
                <a:cs typeface="Times New Roman"/>
              </a:rPr>
              <a:t> 경기 전후로 갈 만한 맛집 추천 기능이 있다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endParaRPr lang="en-US" altLang="ko-KR" sz="2600">
              <a:latin typeface="+mn-ea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0510" y="20740236"/>
            <a:ext cx="9232002" cy="5748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latin typeface="맑은 고딕"/>
              </a:rPr>
              <a:t>2. GPS</a:t>
            </a:r>
            <a:r>
              <a:rPr lang="ko-KR" altLang="en-US" sz="3200" b="1">
                <a:latin typeface="맑은 고딕"/>
              </a:rPr>
              <a:t> 좌표 정보를 이용한 구글 맵 </a:t>
            </a:r>
            <a:r>
              <a:rPr lang="en-US" altLang="ko-KR" sz="3200" b="1">
                <a:latin typeface="맑은 고딕"/>
              </a:rPr>
              <a:t>API </a:t>
            </a:r>
            <a:r>
              <a:rPr lang="ko-KR" altLang="en-US" sz="3200" b="1">
                <a:latin typeface="맑은 고딕"/>
              </a:rPr>
              <a:t>사용하기</a:t>
            </a:r>
            <a:endParaRPr lang="ko-KR" altLang="en-US" sz="3200" b="1">
              <a:latin typeface="맑은 고딕"/>
            </a:endParaRPr>
          </a:p>
        </p:txBody>
      </p:sp>
      <p:pic>
        <p:nvPicPr>
          <p:cNvPr id="41" name="그림 40" descr="텍스트, 폰트, 스크린샷, 라인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4573" y="21922102"/>
            <a:ext cx="4984301" cy="379304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333439" y="21759320"/>
            <a:ext cx="6906625" cy="426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7325" lvl="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600">
                <a:latin typeface="+mn-ea"/>
                <a:cs typeface="Times New Roman"/>
              </a:rPr>
              <a:t>경기장 위치 정보를 데이터베이스에 저장하여 </a:t>
            </a:r>
            <a:r>
              <a:rPr lang="en-US" altLang="ko-KR" sz="2600">
                <a:latin typeface="+mn-ea"/>
                <a:cs typeface="Times New Roman"/>
              </a:rPr>
              <a:t>gps</a:t>
            </a:r>
            <a:r>
              <a:rPr lang="ko-KR" altLang="en-US" sz="2600">
                <a:latin typeface="+mn-ea"/>
                <a:cs typeface="Times New Roman"/>
              </a:rPr>
              <a:t> 좌표 정보를 이용하여 구글 맵 </a:t>
            </a:r>
            <a:r>
              <a:rPr lang="en-US" altLang="ko-KR" sz="2600">
                <a:latin typeface="+mn-ea"/>
                <a:cs typeface="Times New Roman"/>
              </a:rPr>
              <a:t>api</a:t>
            </a:r>
            <a:r>
              <a:rPr lang="ko-KR" altLang="en-US" sz="2600">
                <a:latin typeface="+mn-ea"/>
                <a:cs typeface="Times New Roman"/>
              </a:rPr>
              <a:t>에서 제공하는 </a:t>
            </a:r>
            <a:r>
              <a:rPr lang="en-US" altLang="ko-KR" sz="2600">
                <a:latin typeface="+mn-ea"/>
                <a:cs typeface="Times New Roman"/>
              </a:rPr>
              <a:t>Marker</a:t>
            </a:r>
            <a:r>
              <a:rPr lang="ko-KR" altLang="en-US" sz="2600">
                <a:latin typeface="+mn-ea"/>
                <a:cs typeface="Times New Roman"/>
              </a:rPr>
              <a:t> 객체를 이용하여 경기장 위치 정보를 </a:t>
            </a:r>
            <a:r>
              <a:rPr lang="en-US" altLang="ko-KR" sz="2600">
                <a:latin typeface="+mn-ea"/>
                <a:cs typeface="Times New Roman"/>
              </a:rPr>
              <a:t>Maker label</a:t>
            </a:r>
            <a:r>
              <a:rPr lang="ko-KR" altLang="en-US" sz="2600">
                <a:latin typeface="+mn-ea"/>
                <a:cs typeface="Times New Roman"/>
              </a:rPr>
              <a:t>을 전부 표시하여 사용자에게 위치 정보를 가시화한다</a:t>
            </a:r>
            <a:r>
              <a:rPr lang="en-US" altLang="ko-KR" sz="2600">
                <a:latin typeface="+mn-ea"/>
                <a:cs typeface="Times New Roman"/>
              </a:rPr>
              <a:t>.</a:t>
            </a:r>
            <a:endParaRPr lang="en-US" altLang="ko-KR" sz="2600">
              <a:latin typeface="+mn-ea"/>
              <a:cs typeface="Times New Roman"/>
            </a:endParaRPr>
          </a:p>
          <a:p>
            <a:pPr marL="187325" lvl="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" altLang="ko-KR" sz="1800">
                <a:effectLst/>
                <a:latin typeface="HMKMM"/>
              </a:rPr>
              <a:t>Stadiums(ID, Name, Ad</a:t>
            </a:r>
            <a:r>
              <a:rPr lang="en-US" altLang="ko-KR">
                <a:latin typeface="HMKMM"/>
              </a:rPr>
              <a:t>d</a:t>
            </a:r>
            <a:r>
              <a:rPr lang="en" altLang="ko-KR" sz="1800">
                <a:effectLst/>
                <a:latin typeface="HMKMM"/>
              </a:rPr>
              <a:t>ress, Latitude, Longitude); stadium data = (</a:t>
            </a:r>
            <a:r>
              <a:rPr lang="en" altLang="ko-KR" sz="1800">
                <a:effectLst/>
                <a:latin typeface="HCRBatang"/>
              </a:rPr>
              <a:t>‘</a:t>
            </a:r>
            <a:r>
              <a:rPr lang="en" altLang="ko-KR" sz="1800">
                <a:effectLst/>
                <a:latin typeface="HMKMM"/>
              </a:rPr>
              <a:t>Stadium A</a:t>
            </a:r>
            <a:r>
              <a:rPr lang="en" altLang="ko-KR" sz="1800">
                <a:effectLst/>
                <a:latin typeface="HCRBatang"/>
              </a:rPr>
              <a:t>’</a:t>
            </a:r>
            <a:r>
              <a:rPr lang="en" altLang="ko-KR" sz="1800">
                <a:effectLst/>
                <a:latin typeface="HMKMM"/>
              </a:rPr>
              <a:t>, </a:t>
            </a:r>
            <a:r>
              <a:rPr lang="en" altLang="ko-KR" sz="1800">
                <a:effectLst/>
                <a:latin typeface="HCRBatang"/>
              </a:rPr>
              <a:t>‘</a:t>
            </a:r>
            <a:r>
              <a:rPr lang="en" altLang="ko-KR" sz="1800">
                <a:effectLst/>
                <a:latin typeface="HMKMM"/>
              </a:rPr>
              <a:t>Ad</a:t>
            </a:r>
            <a:r>
              <a:rPr lang="en-US" altLang="ko-KR" sz="1800">
                <a:effectLst/>
                <a:latin typeface="HMKMM"/>
              </a:rPr>
              <a:t>d</a:t>
            </a:r>
            <a:r>
              <a:rPr lang="en" altLang="ko-KR" sz="1800">
                <a:effectLst/>
                <a:latin typeface="HMKMM"/>
              </a:rPr>
              <a:t>ress A</a:t>
            </a:r>
            <a:r>
              <a:rPr lang="en" altLang="ko-KR" sz="1800">
                <a:effectLst/>
                <a:latin typeface="HCRBatang"/>
              </a:rPr>
              <a:t>’</a:t>
            </a:r>
            <a:r>
              <a:rPr lang="en" altLang="ko-KR" sz="1800">
                <a:effectLst/>
                <a:latin typeface="HMKMM"/>
              </a:rPr>
              <a:t>, 37.1234, -121.5678) </a:t>
            </a:r>
            <a:endParaRPr lang="en" altLang="ko-KR" sz="1800">
              <a:effectLst/>
              <a:latin typeface="HMKMM"/>
            </a:endParaRPr>
          </a:p>
          <a:p>
            <a:pPr marL="187325" lvl="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" altLang="ko-KR" sz="1800">
                <a:effectLst/>
                <a:latin typeface="HMKMM"/>
              </a:rPr>
              <a:t>Marker</a:t>
            </a:r>
            <a:r>
              <a:rPr lang="ko-KR" altLang="en-US" sz="1800">
                <a:effectLst/>
                <a:latin typeface="HMKMM"/>
              </a:rPr>
              <a:t>의 경우 </a:t>
            </a:r>
            <a:r>
              <a:rPr lang="en" altLang="ko-KR" sz="1800">
                <a:effectLst/>
                <a:latin typeface="HMKMM"/>
              </a:rPr>
              <a:t>google.map.Marker(); </a:t>
            </a:r>
            <a:endParaRPr lang="en" altLang="ko-KR" sz="2800"/>
          </a:p>
        </p:txBody>
      </p:sp>
      <p:sp>
        <p:nvSpPr>
          <p:cNvPr id="113" name="TextBox 6"/>
          <p:cNvSpPr txBox="1"/>
          <p:nvPr/>
        </p:nvSpPr>
        <p:spPr>
          <a:xfrm>
            <a:off x="13112942" y="6638702"/>
            <a:ext cx="3252814" cy="569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u"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srgbClr val="000000"/>
                </a:solidFill>
                <a:latin typeface="Calibri"/>
              </a:rPr>
              <a:t>추천 알고리즘</a:t>
            </a:r>
            <a:endParaRPr kumimoji="0" lang="ko-KR" altLang="en-US" sz="3200" b="1" i="0" u="none" strike="noStrike" kern="1200" cap="none" spc="0" normalizeH="0" baseline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Box 6"/>
          <p:cNvSpPr txBox="1"/>
          <p:nvPr/>
        </p:nvSpPr>
        <p:spPr>
          <a:xfrm>
            <a:off x="12833985" y="17415092"/>
            <a:ext cx="3218842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lvl="0" indent="-4572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u"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srgbClr val="000000"/>
                </a:solidFill>
                <a:latin typeface="Calibri"/>
              </a:rPr>
              <a:t>홈페이지 구현</a:t>
            </a:r>
            <a:endParaRPr kumimoji="0" lang="ko-KR" altLang="en-US" sz="3200" b="1" i="0" u="none" strike="noStrike" kern="1200" cap="none" spc="0" normalizeH="0" baseline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TextBox 96"/>
          <p:cNvSpPr txBox="1"/>
          <p:nvPr/>
        </p:nvSpPr>
        <p:spPr>
          <a:xfrm>
            <a:off x="346710" y="28682952"/>
            <a:ext cx="559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u"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srgbClr val="000000"/>
                </a:solidFill>
                <a:latin typeface="Calibri"/>
              </a:rPr>
              <a:t>수요조사 그래프 </a:t>
            </a:r>
            <a:r>
              <a:rPr lang="ko-KR" altLang="en-US" sz="2000" b="1">
                <a:solidFill>
                  <a:srgbClr val="ff0000"/>
                </a:solidFill>
                <a:latin typeface="나눔고딕코딩"/>
                <a:ea typeface="나눔고딕코딩"/>
              </a:rPr>
              <a:t>예시</a:t>
            </a:r>
            <a:endParaRPr kumimoji="0" lang="ko-KR" altLang="en-US" sz="2000" b="1" i="0" u="none" strike="noStrike" kern="1200" cap="none" spc="0" normalizeH="0" baseline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301" y="33903052"/>
            <a:ext cx="11968763" cy="203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altLang="ko-KR" sz="20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000">
                <a:latin typeface="+mn-ea"/>
                <a:cs typeface="Times New Roman"/>
              </a:rPr>
              <a:t>이는 </a:t>
            </a:r>
            <a:r>
              <a:rPr lang="en-US" altLang="ko-KR" sz="2000">
                <a:latin typeface="+mn-ea"/>
                <a:cs typeface="Times New Roman"/>
              </a:rPr>
              <a:t>PSG</a:t>
            </a:r>
            <a:r>
              <a:rPr lang="ko-KR" altLang="en-US" sz="2000">
                <a:latin typeface="+mn-ea"/>
                <a:cs typeface="Times New Roman"/>
              </a:rPr>
              <a:t>라는 소속팀을 좋아하는 사람들에게 선호도를 조사한 그래프 예시이다</a:t>
            </a:r>
            <a:r>
              <a:rPr lang="en-US" altLang="ko-KR" sz="2000">
                <a:latin typeface="+mn-ea"/>
                <a:cs typeface="Times New Roman"/>
              </a:rPr>
              <a:t>.</a:t>
            </a:r>
            <a:endParaRPr lang="en-US" altLang="ko-KR" sz="20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ko-KR" altLang="en-US" sz="2000">
                <a:latin typeface="+mn-ea"/>
                <a:cs typeface="Times New Roman"/>
              </a:rPr>
              <a:t>임의로 설정한 수요 조사를 통해서 기준치를 넘는 소속팀 간의 </a:t>
            </a:r>
            <a:r>
              <a:rPr lang="en-US" altLang="ko-KR" sz="2000">
                <a:latin typeface="+mn-ea"/>
                <a:cs typeface="Times New Roman"/>
              </a:rPr>
              <a:t>edge</a:t>
            </a:r>
            <a:r>
              <a:rPr lang="ko-KR" altLang="en-US" sz="2000">
                <a:latin typeface="+mn-ea"/>
                <a:cs typeface="Times New Roman"/>
              </a:rPr>
              <a:t>를 형성하였다</a:t>
            </a:r>
            <a:r>
              <a:rPr lang="en-US" altLang="ko-KR" sz="2000">
                <a:latin typeface="+mn-ea"/>
                <a:cs typeface="Times New Roman"/>
              </a:rPr>
              <a:t>.</a:t>
            </a:r>
            <a:endParaRPr lang="en-US" altLang="ko-KR" sz="20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altLang="ko-KR" sz="2000">
              <a:latin typeface="+mn-ea"/>
              <a:cs typeface="Times New Roman"/>
            </a:endParaRPr>
          </a:p>
          <a:p>
            <a:pPr marL="473075" lvl="0" indent="-285750" algn="just" defTabSz="5433783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altLang="ko-KR" sz="2000">
              <a:latin typeface="+mn-ea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423</ep:Words>
  <ep:PresentationFormat>사용자 지정</ep:PresentationFormat>
  <ep:Paragraphs>40</ep:Paragraphs>
  <ep:Slides>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ep:HeadingPairs>
  <ep:TitlesOfParts>
    <vt:vector size="2" baseType="lpstr">
      <vt:lpstr>Office 테마</vt:lpstr>
      <vt:lpstr>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2019-05-24T10:52:14.000</dcterms:created>
  <dc:creator>김지유</dc:creator>
  <cp:lastModifiedBy>bljh5</cp:lastModifiedBy>
  <dcterms:modified xsi:type="dcterms:W3CDTF">2023-12-03T04:16:30.643</dcterms:modified>
  <cp:revision>95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